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68" r:id="rId2"/>
    <p:sldId id="274" r:id="rId3"/>
    <p:sldId id="260" r:id="rId4"/>
    <p:sldId id="267" r:id="rId5"/>
    <p:sldId id="257" r:id="rId6"/>
    <p:sldId id="266" r:id="rId7"/>
    <p:sldId id="263" r:id="rId8"/>
    <p:sldId id="264" r:id="rId9"/>
    <p:sldId id="271" r:id="rId10"/>
    <p:sldId id="269" r:id="rId11"/>
    <p:sldId id="273" r:id="rId12"/>
    <p:sldId id="262" r:id="rId13"/>
    <p:sldId id="265" r:id="rId14"/>
    <p:sldId id="275" r:id="rId15"/>
    <p:sldId id="261" r:id="rId16"/>
    <p:sldId id="272" r:id="rId17"/>
    <p:sldId id="259"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7562C7-57DD-4BF5-AD54-83414A7288DF}" type="datetimeFigureOut">
              <a:rPr lang="ru-RU" smtClean="0"/>
              <a:t>26.04.2026</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10B96F-359C-4EB8-903B-558F16655004}" type="slidenum">
              <a:rPr lang="ru-RU" smtClean="0"/>
              <a:t>‹#›</a:t>
            </a:fld>
            <a:endParaRPr lang="ru-RU"/>
          </a:p>
        </p:txBody>
      </p:sp>
    </p:spTree>
    <p:extLst>
      <p:ext uri="{BB962C8B-B14F-4D97-AF65-F5344CB8AC3E}">
        <p14:creationId xmlns:p14="http://schemas.microsoft.com/office/powerpoint/2010/main" val="252147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10B96F-359C-4EB8-903B-558F16655004}" type="slidenum">
              <a:rPr lang="ru-RU" smtClean="0"/>
              <a:t>3</a:t>
            </a:fld>
            <a:endParaRPr lang="ru-RU"/>
          </a:p>
        </p:txBody>
      </p:sp>
    </p:spTree>
    <p:extLst>
      <p:ext uri="{BB962C8B-B14F-4D97-AF65-F5344CB8AC3E}">
        <p14:creationId xmlns:p14="http://schemas.microsoft.com/office/powerpoint/2010/main" val="274488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0CB8C06-5D6F-4CE4-8F23-91881C56109A}" type="datetime1">
              <a:rPr lang="ru-RU" smtClean="0"/>
              <a:t>26.04.2026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75010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17F4B5-48EB-43B0-90D6-34425EF00D74}" type="datetime1">
              <a:rPr lang="ru-RU" smtClean="0"/>
              <a:t>26.04.2026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243941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A707EF-654F-4FC4-B2B0-688DAB5562DB}" type="datetime1">
              <a:rPr lang="ru-RU" smtClean="0"/>
              <a:t>26.04.2026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54501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9094599-7163-4467-8AAC-6F3E0876AD00}" type="datetime1">
              <a:rPr lang="ru-RU" smtClean="0"/>
              <a:t>26.04.2026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428377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1D87206-5315-4A03-80EA-1EEA298DD986}" type="datetime1">
              <a:rPr lang="ru-RU" smtClean="0"/>
              <a:t>26.04.2026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196620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485828A-18F1-4CB8-A566-C112CC4DBD61}" type="datetime1">
              <a:rPr lang="ru-RU" smtClean="0"/>
              <a:t>26.04.2026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4255219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A363C0F-C204-4E22-B888-86B35054408E}" type="datetime1">
              <a:rPr lang="ru-RU" smtClean="0"/>
              <a:t>26.04.2026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36122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A7D4392-5263-410A-96BC-1F5C772F3517}" type="datetime1">
              <a:rPr lang="ru-RU" smtClean="0"/>
              <a:t>26.04.2026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143881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F0FE1D-2A03-425B-B1F7-28734FDB8103}" type="datetime1">
              <a:rPr lang="ru-RU" smtClean="0"/>
              <a:t>26.04.2026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172130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B646E28-2CE8-4195-9875-04895C7BC720}" type="datetime1">
              <a:rPr lang="ru-RU" smtClean="0"/>
              <a:t>26.04.2026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418442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D13AF8B-110D-4277-B371-A2CE21CC668A}" type="datetime1">
              <a:rPr lang="ru-RU" smtClean="0"/>
              <a:t>26.04.2026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38F630-1B0B-4FB1-9E59-9B648EBC28A5}" type="slidenum">
              <a:rPr lang="ru-RU" smtClean="0"/>
              <a:t>‹#›</a:t>
            </a:fld>
            <a:endParaRPr lang="ru-RU"/>
          </a:p>
        </p:txBody>
      </p:sp>
    </p:spTree>
    <p:extLst>
      <p:ext uri="{BB962C8B-B14F-4D97-AF65-F5344CB8AC3E}">
        <p14:creationId xmlns:p14="http://schemas.microsoft.com/office/powerpoint/2010/main" val="2163734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3C205-BBDB-4C02-9702-030414E397D5}" type="datetime1">
              <a:rPr lang="ru-RU" smtClean="0"/>
              <a:t>26.04.2026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8F630-1B0B-4FB1-9E59-9B648EBC28A5}" type="slidenum">
              <a:rPr lang="ru-RU" smtClean="0"/>
              <a:t>‹#›</a:t>
            </a:fld>
            <a:endParaRPr lang="ru-RU"/>
          </a:p>
        </p:txBody>
      </p:sp>
    </p:spTree>
    <p:extLst>
      <p:ext uri="{BB962C8B-B14F-4D97-AF65-F5344CB8AC3E}">
        <p14:creationId xmlns:p14="http://schemas.microsoft.com/office/powerpoint/2010/main" val="364445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903" y="146760"/>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ВВОДНОЕ СЛОВО</a:t>
            </a:r>
          </a:p>
        </p:txBody>
      </p:sp>
      <p:sp>
        <p:nvSpPr>
          <p:cNvPr id="3" name="Прямоугольник 2"/>
          <p:cNvSpPr/>
          <p:nvPr/>
        </p:nvSpPr>
        <p:spPr>
          <a:xfrm>
            <a:off x="577756" y="1422270"/>
            <a:ext cx="6096000" cy="1015663"/>
          </a:xfrm>
          <a:prstGeom prst="rect">
            <a:avLst/>
          </a:prstGeom>
        </p:spPr>
        <p:txBody>
          <a:bodyPr>
            <a:spAutoFit/>
          </a:bodyPr>
          <a:lstStyle/>
          <a:p>
            <a:r>
              <a:rPr lang="ru-RU" sz="2000" dirty="0">
                <a:latin typeface="Times New Roman" panose="02020603050405020304" pitchFamily="18" charset="0"/>
                <a:cs typeface="Times New Roman" panose="02020603050405020304" pitchFamily="18" charset="0"/>
              </a:rPr>
              <a:t>"Молоко – это изумительная пища, приготовленная самой природой" </a:t>
            </a:r>
          </a:p>
          <a:p>
            <a:pPr algn="r"/>
            <a:r>
              <a:rPr lang="ru-RU" sz="2000" dirty="0">
                <a:latin typeface="Times New Roman" panose="02020603050405020304" pitchFamily="18" charset="0"/>
                <a:cs typeface="Times New Roman" panose="02020603050405020304" pitchFamily="18" charset="0"/>
              </a:rPr>
              <a:t>академик И. П. Павлов</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6319" y="1422270"/>
            <a:ext cx="4815064" cy="340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279" y="2761943"/>
            <a:ext cx="5518634" cy="367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fld id="{C138F630-1B0B-4FB1-9E59-9B648EBC28A5}" type="slidenum">
              <a:rPr lang="ru-RU" smtClean="0"/>
              <a:t>1</a:t>
            </a:fld>
            <a:endParaRPr lang="ru-RU"/>
          </a:p>
        </p:txBody>
      </p:sp>
      <p:sp>
        <p:nvSpPr>
          <p:cNvPr id="4" name="TextBox 3"/>
          <p:cNvSpPr txBox="1"/>
          <p:nvPr/>
        </p:nvSpPr>
        <p:spPr>
          <a:xfrm>
            <a:off x="8720930" y="4940485"/>
            <a:ext cx="1267206" cy="338554"/>
          </a:xfrm>
          <a:prstGeom prst="rect">
            <a:avLst/>
          </a:prstGeom>
          <a:noFill/>
        </p:spPr>
        <p:txBody>
          <a:bodyPr wrap="none" rtlCol="0">
            <a:spAutoFit/>
          </a:bodyPr>
          <a:lstStyle/>
          <a:p>
            <a:r>
              <a:rPr lang="ru-RU" sz="1600" dirty="0">
                <a:latin typeface="Times New Roman" panose="02020603050405020304" pitchFamily="18" charset="0"/>
                <a:cs typeface="Times New Roman" panose="02020603050405020304" pitchFamily="18" charset="0"/>
              </a:rPr>
              <a:t>И.П. Павлов</a:t>
            </a:r>
          </a:p>
        </p:txBody>
      </p:sp>
    </p:spTree>
    <p:extLst>
      <p:ext uri="{BB962C8B-B14F-4D97-AF65-F5344CB8AC3E}">
        <p14:creationId xmlns:p14="http://schemas.microsoft.com/office/powerpoint/2010/main" val="265381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375" y="910388"/>
            <a:ext cx="3857518" cy="337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1969" y="1337182"/>
            <a:ext cx="7774676" cy="1200329"/>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Титрование — это аналитический метод, который позволяет определить количество конкретного вещества, растворенного в образце, путем добавления реагента с известной концентрацией. Он основан на полной химической реакции между веществом (</a:t>
            </a:r>
            <a:r>
              <a:rPr lang="ru-RU" dirty="0" err="1">
                <a:latin typeface="Times New Roman" panose="02020603050405020304" pitchFamily="18" charset="0"/>
                <a:cs typeface="Times New Roman" panose="02020603050405020304" pitchFamily="18" charset="0"/>
              </a:rPr>
              <a:t>аналитом</a:t>
            </a:r>
            <a:r>
              <a:rPr lang="ru-RU" dirty="0">
                <a:latin typeface="Times New Roman" panose="02020603050405020304" pitchFamily="18" charset="0"/>
                <a:cs typeface="Times New Roman" panose="02020603050405020304" pitchFamily="18" charset="0"/>
              </a:rPr>
              <a:t>) и реагентом (</a:t>
            </a:r>
            <a:r>
              <a:rPr lang="ru-RU" dirty="0" err="1">
                <a:latin typeface="Times New Roman" panose="02020603050405020304" pitchFamily="18" charset="0"/>
                <a:cs typeface="Times New Roman" panose="02020603050405020304" pitchFamily="18" charset="0"/>
              </a:rPr>
              <a:t>титрантом</a:t>
            </a:r>
            <a:r>
              <a:rPr lang="ru-RU" dirty="0">
                <a:latin typeface="Times New Roman" panose="02020603050405020304" pitchFamily="18" charset="0"/>
                <a:cs typeface="Times New Roman" panose="02020603050405020304" pitchFamily="18" charset="0"/>
              </a:rPr>
              <a:t>).</a:t>
            </a:r>
          </a:p>
        </p:txBody>
      </p:sp>
      <p:sp>
        <p:nvSpPr>
          <p:cNvPr id="4" name="Прямоугольник 3"/>
          <p:cNvSpPr/>
          <p:nvPr/>
        </p:nvSpPr>
        <p:spPr>
          <a:xfrm>
            <a:off x="6005015" y="4446855"/>
            <a:ext cx="5964072" cy="1754326"/>
          </a:xfrm>
          <a:prstGeom prst="rect">
            <a:avLst/>
          </a:prstGeom>
        </p:spPr>
        <p:txBody>
          <a:bodyPr wrap="square">
            <a:spAutoFit/>
          </a:bodyPr>
          <a:lstStyle/>
          <a:p>
            <a:pPr algn="just"/>
            <a:r>
              <a:rPr lang="ru-RU" dirty="0" err="1">
                <a:latin typeface="Times New Roman" panose="02020603050405020304" pitchFamily="18" charset="0"/>
                <a:cs typeface="Times New Roman" panose="02020603050405020304" pitchFamily="18" charset="0"/>
              </a:rPr>
              <a:t>Титрант</a:t>
            </a:r>
            <a:r>
              <a:rPr lang="ru-RU" dirty="0">
                <a:latin typeface="Times New Roman" panose="02020603050405020304" pitchFamily="18" charset="0"/>
                <a:cs typeface="Times New Roman" panose="02020603050405020304" pitchFamily="18" charset="0"/>
              </a:rPr>
              <a:t> добавляют до завершения реакции. Чтобы быть пригодным для определения, окончание реакции титрования должно быть легко наблюдаемым с помощью соответствующих методов, например потенциометрии (измерение потенциала с помощью датчика) или через изменение цвета.</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2" y="2961561"/>
            <a:ext cx="5865390" cy="328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fld id="{C138F630-1B0B-4FB1-9E59-9B648EBC28A5}" type="slidenum">
              <a:rPr lang="ru-RU" smtClean="0"/>
              <a:t>10</a:t>
            </a:fld>
            <a:endParaRPr lang="ru-RU"/>
          </a:p>
        </p:txBody>
      </p:sp>
      <p:sp>
        <p:nvSpPr>
          <p:cNvPr id="8" name="Заголовок 1"/>
          <p:cNvSpPr>
            <a:spLocks noGrp="1"/>
          </p:cNvSpPr>
          <p:nvPr>
            <p:ph type="title"/>
          </p:nvPr>
        </p:nvSpPr>
        <p:spPr>
          <a:xfrm>
            <a:off x="181969" y="146759"/>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ТИТРОВАНИЕ</a:t>
            </a:r>
          </a:p>
        </p:txBody>
      </p:sp>
    </p:spTree>
    <p:extLst>
      <p:ext uri="{BB962C8B-B14F-4D97-AF65-F5344CB8AC3E}">
        <p14:creationId xmlns:p14="http://schemas.microsoft.com/office/powerpoint/2010/main" val="3350974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90172" y="1569494"/>
            <a:ext cx="7646099" cy="1132763"/>
          </a:xfrm>
        </p:spPr>
        <p:txBody>
          <a:bodyPr>
            <a:noAutofit/>
          </a:bodyPr>
          <a:lstStyle/>
          <a:p>
            <a:pPr algn="ctr"/>
            <a:r>
              <a:rPr lang="ru-RU" sz="2400" dirty="0">
                <a:latin typeface="Times New Roman" panose="02020603050405020304" pitchFamily="18" charset="0"/>
                <a:cs typeface="Times New Roman" panose="02020603050405020304" pitchFamily="18" charset="0"/>
              </a:rPr>
              <a:t>Целью данной работы является определение кислотности молока и определение фальсифицированного молока, содержащего крахмал.</a:t>
            </a:r>
          </a:p>
        </p:txBody>
      </p:sp>
      <p:sp>
        <p:nvSpPr>
          <p:cNvPr id="4" name="Номер слайда 3"/>
          <p:cNvSpPr>
            <a:spLocks noGrp="1"/>
          </p:cNvSpPr>
          <p:nvPr>
            <p:ph type="sldNum" sz="quarter" idx="12"/>
          </p:nvPr>
        </p:nvSpPr>
        <p:spPr/>
        <p:txBody>
          <a:bodyPr/>
          <a:lstStyle/>
          <a:p>
            <a:fld id="{C138F630-1B0B-4FB1-9E59-9B648EBC28A5}" type="slidenum">
              <a:rPr lang="ru-RU" smtClean="0"/>
              <a:t>11</a:t>
            </a:fld>
            <a:endParaRPr lang="ru-RU"/>
          </a:p>
        </p:txBody>
      </p:sp>
      <p:sp>
        <p:nvSpPr>
          <p:cNvPr id="5" name="Заголовок 1"/>
          <p:cNvSpPr>
            <a:spLocks noGrp="1"/>
          </p:cNvSpPr>
          <p:nvPr>
            <p:ph type="title"/>
          </p:nvPr>
        </p:nvSpPr>
        <p:spPr>
          <a:xfrm>
            <a:off x="180832" y="146736"/>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ПРАКТИЧЕСКАЯ ЧАСТЬ. ЦЕЛЬ РАБОТЫ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700" y="2702257"/>
            <a:ext cx="5312034" cy="354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87" y="1255588"/>
            <a:ext cx="3730865" cy="527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947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937" y="1327928"/>
            <a:ext cx="11732162" cy="923330"/>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В колбу отмеряем 10 см</a:t>
            </a:r>
            <a:r>
              <a:rPr lang="ru-RU" baseline="30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молока и  см</a:t>
            </a:r>
            <a:r>
              <a:rPr lang="ru-RU" baseline="30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воды (вода необходима для того, чтобы отчетливее увидеть розовый оттенок при титровании). Добавляем 2-3 капли фенолфталеина. Смесь тщательно перемешиваем и титруем раствором гидроокиси натрия до появления слабо-розовой окраски, которая не будет исчезать в течение 1 минуты. </a:t>
            </a:r>
          </a:p>
        </p:txBody>
      </p:sp>
      <p:sp>
        <p:nvSpPr>
          <p:cNvPr id="8" name="TextBox 7"/>
          <p:cNvSpPr txBox="1"/>
          <p:nvPr/>
        </p:nvSpPr>
        <p:spPr>
          <a:xfrm>
            <a:off x="1580365" y="2862334"/>
            <a:ext cx="3032953" cy="584775"/>
          </a:xfrm>
          <a:prstGeom prst="rect">
            <a:avLst/>
          </a:prstGeom>
          <a:noFill/>
        </p:spPr>
        <p:txBody>
          <a:bodyPr wrap="square" rtlCol="0">
            <a:spAutoFit/>
          </a:bodyPr>
          <a:lstStyle/>
          <a:p>
            <a:r>
              <a:rPr lang="ru-RU" sz="3200" b="1" dirty="0">
                <a:latin typeface="Times New Roman" panose="02020603050405020304" pitchFamily="18" charset="0"/>
                <a:cs typeface="Times New Roman" panose="02020603050405020304" pitchFamily="18" charset="0"/>
              </a:rPr>
              <a:t>К=</a:t>
            </a:r>
            <a:r>
              <a:rPr lang="en-US" sz="3200" b="1" dirty="0" err="1">
                <a:latin typeface="Times New Roman" panose="02020603050405020304" pitchFamily="18" charset="0"/>
                <a:cs typeface="Times New Roman" panose="02020603050405020304" pitchFamily="18" charset="0"/>
              </a:rPr>
              <a:t>V</a:t>
            </a:r>
            <a:r>
              <a:rPr lang="en-US" sz="2400" b="1" baseline="-25000" dirty="0" err="1">
                <a:latin typeface="Times New Roman" panose="02020603050405020304" pitchFamily="18" charset="0"/>
                <a:cs typeface="Times New Roman" panose="02020603050405020304" pitchFamily="18" charset="0"/>
              </a:rPr>
              <a:t>NaOH</a:t>
            </a:r>
            <a:r>
              <a:rPr lang="ru-RU" sz="3200" b="1" dirty="0">
                <a:latin typeface="Times New Roman" panose="02020603050405020304" pitchFamily="18" charset="0"/>
                <a:cs typeface="Times New Roman" panose="02020603050405020304" pitchFamily="18" charset="0"/>
              </a:rPr>
              <a:t>*10</a:t>
            </a:r>
            <a:r>
              <a:rPr lang="ru-RU" sz="2800"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где</a:t>
            </a:r>
            <a:endParaRPr lang="ru-RU"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995138" y="5890901"/>
            <a:ext cx="184731" cy="369332"/>
          </a:xfrm>
          <a:prstGeom prst="rect">
            <a:avLst/>
          </a:prstGeom>
          <a:noFill/>
        </p:spPr>
        <p:txBody>
          <a:bodyPr wrap="none" rtlCol="0">
            <a:spAutoFit/>
          </a:bodyPr>
          <a:lstStyle/>
          <a:p>
            <a:endParaRPr lang="ru-RU" dirty="0"/>
          </a:p>
        </p:txBody>
      </p:sp>
      <p:sp>
        <p:nvSpPr>
          <p:cNvPr id="10" name="TextBox 9"/>
          <p:cNvSpPr txBox="1"/>
          <p:nvPr/>
        </p:nvSpPr>
        <p:spPr>
          <a:xfrm>
            <a:off x="436204" y="4647977"/>
            <a:ext cx="6592393" cy="1200329"/>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NaOH</a:t>
            </a:r>
            <a:r>
              <a:rPr lang="ru-RU" dirty="0">
                <a:latin typeface="Times New Roman" panose="02020603050405020304" pitchFamily="18" charset="0"/>
                <a:cs typeface="Times New Roman" panose="02020603050405020304" pitchFamily="18" charset="0"/>
              </a:rPr>
              <a:t> – раствор гидроокиси натрия, пошедший на нейтрализацию кислот, содержащихся в определенном объеме анализируемого продукта, см</a:t>
            </a:r>
            <a:r>
              <a:rPr lang="ru-RU" baseline="30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10 – коэффициент для молока питьевого.</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609" y="2447451"/>
            <a:ext cx="4779490" cy="354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p:txBody>
          <a:bodyPr/>
          <a:lstStyle/>
          <a:p>
            <a:fld id="{C138F630-1B0B-4FB1-9E59-9B648EBC28A5}" type="slidenum">
              <a:rPr lang="ru-RU" smtClean="0"/>
              <a:t>12</a:t>
            </a:fld>
            <a:endParaRPr lang="ru-RU"/>
          </a:p>
        </p:txBody>
      </p:sp>
      <p:sp>
        <p:nvSpPr>
          <p:cNvPr id="11" name="Заголовок 1"/>
          <p:cNvSpPr>
            <a:spLocks noGrp="1"/>
          </p:cNvSpPr>
          <p:nvPr>
            <p:ph type="title"/>
          </p:nvPr>
        </p:nvSpPr>
        <p:spPr>
          <a:xfrm>
            <a:off x="171453" y="164498"/>
            <a:ext cx="9245502" cy="863174"/>
          </a:xfrm>
        </p:spPr>
        <p:txBody>
          <a:bodyPr>
            <a:normAutofit/>
          </a:bodyPr>
          <a:lstStyle/>
          <a:p>
            <a:r>
              <a:rPr lang="ru-RU" sz="2800" dirty="0">
                <a:latin typeface="Times New Roman" panose="02020603050405020304" pitchFamily="18" charset="0"/>
                <a:cs typeface="Times New Roman" panose="02020603050405020304" pitchFamily="18" charset="0"/>
              </a:rPr>
              <a:t>ПРАКТИЧЕСКАЯ ЧАСТЬ. ОПРЕДЕЛЕНИЕ КИСЛОТНОСТИ</a:t>
            </a:r>
          </a:p>
        </p:txBody>
      </p:sp>
    </p:spTree>
    <p:extLst>
      <p:ext uri="{BB962C8B-B14F-4D97-AF65-F5344CB8AC3E}">
        <p14:creationId xmlns:p14="http://schemas.microsoft.com/office/powerpoint/2010/main" val="261449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9738" y="1364163"/>
            <a:ext cx="10224949" cy="923330"/>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Проводим два последовательных испытания, вычисляем среднее арифметическое. Теперь рассматриваем правильность проведения методики. Должно выполняться следующее условие правильности:</a:t>
            </a:r>
          </a:p>
        </p:txBody>
      </p:sp>
      <p:sp>
        <p:nvSpPr>
          <p:cNvPr id="4" name="TextBox 3"/>
          <p:cNvSpPr txBox="1"/>
          <p:nvPr/>
        </p:nvSpPr>
        <p:spPr>
          <a:xfrm>
            <a:off x="5005832" y="2301570"/>
            <a:ext cx="1524776" cy="584775"/>
          </a:xfrm>
          <a:prstGeom prst="rect">
            <a:avLst/>
          </a:prstGeom>
          <a:noFill/>
        </p:spPr>
        <p:txBody>
          <a:bodyPr wrap="none" rtlCol="0">
            <a:spAutoFit/>
          </a:bodyPr>
          <a:lstStyle/>
          <a:p>
            <a:pPr lvl="0"/>
            <a:r>
              <a:rPr lang="en-US" sz="3200" b="1" dirty="0">
                <a:solidFill>
                  <a:prstClr val="black"/>
                </a:solidFill>
                <a:latin typeface="Times New Roman" panose="02020603050405020304" pitchFamily="18" charset="0"/>
                <a:cs typeface="Times New Roman" panose="02020603050405020304" pitchFamily="18" charset="0"/>
              </a:rPr>
              <a:t>|x</a:t>
            </a:r>
            <a:r>
              <a:rPr lang="ru-RU" sz="2400" b="1" baseline="-25000" dirty="0">
                <a:solidFill>
                  <a:prstClr val="black"/>
                </a:solidFill>
                <a:latin typeface="Times New Roman" panose="02020603050405020304" pitchFamily="18" charset="0"/>
                <a:cs typeface="Times New Roman" panose="02020603050405020304" pitchFamily="18" charset="0"/>
              </a:rPr>
              <a:t>1</a:t>
            </a:r>
            <a:r>
              <a:rPr lang="ru-RU" sz="3200" b="1" dirty="0">
                <a:solidFill>
                  <a:prstClr val="black"/>
                </a:solidFill>
                <a:latin typeface="Times New Roman" panose="02020603050405020304" pitchFamily="18" charset="0"/>
                <a:cs typeface="Times New Roman" panose="02020603050405020304" pitchFamily="18" charset="0"/>
              </a:rPr>
              <a:t>-</a:t>
            </a:r>
            <a:r>
              <a:rPr lang="en-US" sz="3200" b="1" dirty="0">
                <a:solidFill>
                  <a:prstClr val="black"/>
                </a:solidFill>
                <a:latin typeface="Times New Roman" panose="02020603050405020304" pitchFamily="18" charset="0"/>
                <a:cs typeface="Times New Roman" panose="02020603050405020304" pitchFamily="18" charset="0"/>
              </a:rPr>
              <a:t>x</a:t>
            </a:r>
            <a:r>
              <a:rPr lang="ru-RU" sz="2400" b="1" baseline="-25000" dirty="0">
                <a:solidFill>
                  <a:prstClr val="black"/>
                </a:solidFill>
                <a:latin typeface="Times New Roman" panose="02020603050405020304" pitchFamily="18" charset="0"/>
                <a:cs typeface="Times New Roman" panose="02020603050405020304" pitchFamily="18" charset="0"/>
              </a:rPr>
              <a:t>2</a:t>
            </a:r>
            <a:r>
              <a:rPr lang="en-US" sz="3200" b="1" dirty="0">
                <a:solidFill>
                  <a:prstClr val="black"/>
                </a:solidFill>
                <a:latin typeface="Times New Roman" panose="02020603050405020304" pitchFamily="18" charset="0"/>
                <a:cs typeface="Times New Roman" panose="02020603050405020304" pitchFamily="18" charset="0"/>
              </a:rPr>
              <a:t>|≤r</a:t>
            </a:r>
            <a:endParaRPr lang="ru-RU" sz="3200" b="1" dirty="0">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1690"/>
            <a:ext cx="8475641" cy="335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854930" y="2395652"/>
            <a:ext cx="3581893"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По ГОСТ Р 54669-2011 </a:t>
            </a:r>
            <a:r>
              <a:rPr lang="en-US" dirty="0">
                <a:latin typeface="Times New Roman" panose="02020603050405020304" pitchFamily="18" charset="0"/>
                <a:cs typeface="Times New Roman" panose="02020603050405020304" pitchFamily="18" charset="0"/>
              </a:rPr>
              <a:t>r=2,6 [</a:t>
            </a:r>
            <a:r>
              <a:rPr lang="ru-RU" baseline="30000" dirty="0" err="1">
                <a:latin typeface="Times New Roman" panose="02020603050405020304" pitchFamily="18" charset="0"/>
                <a:cs typeface="Times New Roman" panose="02020603050405020304" pitchFamily="18" charset="0"/>
              </a:rPr>
              <a:t>о</a:t>
            </a:r>
            <a:r>
              <a:rPr lang="ru-RU" dirty="0" err="1">
                <a:latin typeface="Times New Roman" panose="02020603050405020304" pitchFamily="18" charset="0"/>
                <a:cs typeface="Times New Roman" panose="02020603050405020304" pitchFamily="18" charset="0"/>
              </a:rPr>
              <a:t>Т</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fld id="{C138F630-1B0B-4FB1-9E59-9B648EBC28A5}" type="slidenum">
              <a:rPr lang="ru-RU" smtClean="0"/>
              <a:t>13</a:t>
            </a:fld>
            <a:endParaRPr lang="ru-RU"/>
          </a:p>
        </p:txBody>
      </p:sp>
      <p:sp>
        <p:nvSpPr>
          <p:cNvPr id="11" name="Заголовок 1"/>
          <p:cNvSpPr>
            <a:spLocks noGrp="1"/>
          </p:cNvSpPr>
          <p:nvPr>
            <p:ph type="title"/>
          </p:nvPr>
        </p:nvSpPr>
        <p:spPr>
          <a:xfrm>
            <a:off x="223998" y="132496"/>
            <a:ext cx="9563668" cy="863174"/>
          </a:xfrm>
        </p:spPr>
        <p:txBody>
          <a:bodyPr>
            <a:normAutofit/>
          </a:bodyPr>
          <a:lstStyle/>
          <a:p>
            <a:r>
              <a:rPr lang="ru-RU" sz="2800" dirty="0">
                <a:latin typeface="Times New Roman" panose="02020603050405020304" pitchFamily="18" charset="0"/>
                <a:cs typeface="Times New Roman" panose="02020603050405020304" pitchFamily="18" charset="0"/>
              </a:rPr>
              <a:t>ПРАКТИЧЕСКАЯ ЧАСТЬ. ОПРЕДЕЛЕНИЕ КИСЛОТНОСТИ </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010" y="3259278"/>
            <a:ext cx="3849976" cy="262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35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717" y="3181006"/>
            <a:ext cx="2815987" cy="3327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763" y="4545878"/>
            <a:ext cx="1894242" cy="189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14" y="3181006"/>
            <a:ext cx="3465631" cy="123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p:txBody>
          <a:bodyPr/>
          <a:lstStyle/>
          <a:p>
            <a:fld id="{C138F630-1B0B-4FB1-9E59-9B648EBC28A5}" type="slidenum">
              <a:rPr lang="ru-RU" smtClean="0"/>
              <a:t>14</a:t>
            </a:fld>
            <a:endParaRPr lang="ru-RU"/>
          </a:p>
        </p:txBody>
      </p:sp>
      <p:sp>
        <p:nvSpPr>
          <p:cNvPr id="4" name="Заголовок 1"/>
          <p:cNvSpPr>
            <a:spLocks noGrp="1"/>
          </p:cNvSpPr>
          <p:nvPr>
            <p:ph type="title"/>
          </p:nvPr>
        </p:nvSpPr>
        <p:spPr>
          <a:xfrm>
            <a:off x="223998" y="132496"/>
            <a:ext cx="9563668" cy="863174"/>
          </a:xfrm>
        </p:spPr>
        <p:txBody>
          <a:bodyPr>
            <a:normAutofit/>
          </a:bodyPr>
          <a:lstStyle/>
          <a:p>
            <a:r>
              <a:rPr lang="ru-RU" sz="2800" dirty="0">
                <a:latin typeface="Times New Roman" panose="02020603050405020304" pitchFamily="18" charset="0"/>
                <a:cs typeface="Times New Roman" panose="02020603050405020304" pitchFamily="18" charset="0"/>
              </a:rPr>
              <a:t>ПРАКТИЧЕСКАЯ ЧАСТЬ. ОПРЕДЕЛЕНИЕ КИСЛОТНОСТИ </a:t>
            </a:r>
          </a:p>
        </p:txBody>
      </p:sp>
      <p:sp>
        <p:nvSpPr>
          <p:cNvPr id="5" name="TextBox 4"/>
          <p:cNvSpPr txBox="1"/>
          <p:nvPr/>
        </p:nvSpPr>
        <p:spPr>
          <a:xfrm>
            <a:off x="313899" y="1107659"/>
            <a:ext cx="4599296" cy="2031325"/>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Повторяемость</a:t>
            </a:r>
            <a:r>
              <a:rPr lang="ru-RU" dirty="0">
                <a:latin typeface="Times New Roman" panose="02020603050405020304" pitchFamily="18" charset="0"/>
                <a:cs typeface="Times New Roman" panose="02020603050405020304" pitchFamily="18" charset="0"/>
              </a:rPr>
              <a:t> (также </a:t>
            </a:r>
            <a:r>
              <a:rPr lang="ru-RU" b="1" dirty="0">
                <a:latin typeface="Times New Roman" panose="02020603050405020304" pitchFamily="18" charset="0"/>
                <a:cs typeface="Times New Roman" panose="02020603050405020304" pitchFamily="18" charset="0"/>
              </a:rPr>
              <a:t>сходимость результатов измерений</a:t>
            </a:r>
            <a:r>
              <a:rPr lang="ru-RU" dirty="0">
                <a:latin typeface="Times New Roman" panose="02020603050405020304" pitchFamily="18" charset="0"/>
                <a:cs typeface="Times New Roman" panose="02020603050405020304" pitchFamily="18" charset="0"/>
              </a:rPr>
              <a:t>) — близость друг к другу результатов измерений одной и той же величины, выполненных повторно одними и теми же средствами, одним и тем же методом в одинаковых условиях и с одинаковой тщательностью.</a:t>
            </a:r>
          </a:p>
        </p:txBody>
      </p:sp>
      <p:sp>
        <p:nvSpPr>
          <p:cNvPr id="6" name="TextBox 5"/>
          <p:cNvSpPr txBox="1"/>
          <p:nvPr/>
        </p:nvSpPr>
        <p:spPr>
          <a:xfrm>
            <a:off x="313899" y="4545878"/>
            <a:ext cx="4599296" cy="2031325"/>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Предел повторяемости </a:t>
            </a:r>
            <a:r>
              <a:rPr lang="ru-RU" dirty="0">
                <a:latin typeface="Times New Roman" panose="02020603050405020304" pitchFamily="18" charset="0"/>
                <a:cs typeface="Times New Roman" panose="02020603050405020304" pitchFamily="18" charset="0"/>
              </a:rPr>
              <a:t>– значение, которое с доверительной вероятностью 95% не превышает абсолютной величиной разности между результатами двух измерений, полученными в условиях повторяемости (сходимости). Предел повторяемости обозначается r.</a:t>
            </a:r>
          </a:p>
        </p:txBody>
      </p:sp>
      <p:sp>
        <p:nvSpPr>
          <p:cNvPr id="7" name="TextBox 6"/>
          <p:cNvSpPr txBox="1"/>
          <p:nvPr/>
        </p:nvSpPr>
        <p:spPr>
          <a:xfrm>
            <a:off x="7265158" y="2009926"/>
            <a:ext cx="4708478" cy="3139321"/>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Погрешность измерения </a:t>
            </a:r>
            <a:r>
              <a:rPr lang="ru-RU" dirty="0">
                <a:latin typeface="Times New Roman" panose="02020603050405020304" pitchFamily="18" charset="0"/>
                <a:cs typeface="Times New Roman" panose="02020603050405020304" pitchFamily="18" charset="0"/>
              </a:rPr>
              <a:t>— отклонение измеренного значения величины от её истинного (действительного) значения. Погрешность измерения является характеристикой точности измерения.</a:t>
            </a:r>
          </a:p>
          <a:p>
            <a:pPr algn="just"/>
            <a:r>
              <a:rPr lang="ru-RU" dirty="0">
                <a:latin typeface="Times New Roman" panose="02020603050405020304" pitchFamily="18" charset="0"/>
                <a:cs typeface="Times New Roman" panose="02020603050405020304" pitchFamily="18" charset="0"/>
              </a:rPr>
              <a:t>Выяснить с абсолютной точностью истинное значение измеряемой величины, как правило, невозможно, поэтому невозможно и указать величину отклонения измеренного значения от истинного. Возможно лишь оценить величину этого отклонения</a:t>
            </a:r>
          </a:p>
        </p:txBody>
      </p:sp>
    </p:spTree>
    <p:extLst>
      <p:ext uri="{BB962C8B-B14F-4D97-AF65-F5344CB8AC3E}">
        <p14:creationId xmlns:p14="http://schemas.microsoft.com/office/powerpoint/2010/main" val="1434632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3" y="194016"/>
            <a:ext cx="7767796" cy="543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660780" y="1279715"/>
            <a:ext cx="7596116" cy="1038533"/>
          </a:xfrm>
        </p:spPr>
        <p:txBody>
          <a:bodyPr>
            <a:normAutofit lnSpcReduction="10000"/>
          </a:bodyPr>
          <a:lstStyle/>
          <a:p>
            <a:pPr marL="0" indent="0" algn="just">
              <a:buNone/>
            </a:pPr>
            <a:r>
              <a:rPr lang="ru-RU" sz="1800" dirty="0">
                <a:latin typeface="Times New Roman" panose="02020603050405020304" pitchFamily="18" charset="0"/>
                <a:cs typeface="Times New Roman" panose="02020603050405020304" pitchFamily="18" charset="0"/>
              </a:rPr>
              <a:t>Мы взяли два образца молока. В одном - содержится крахмал, в другом - нет. Нужно добавить несколько капель йода. В результате чего, в одном из образцов появится синее окрашивание, а в другом образце синего окрашивания не будет.</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057" y="2661306"/>
            <a:ext cx="5114557" cy="341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C138F630-1B0B-4FB1-9E59-9B648EBC28A5}" type="slidenum">
              <a:rPr lang="ru-RU" smtClean="0"/>
              <a:t>15</a:t>
            </a:fld>
            <a:endParaRPr lang="ru-RU"/>
          </a:p>
        </p:txBody>
      </p:sp>
      <p:sp>
        <p:nvSpPr>
          <p:cNvPr id="6" name="Заголовок 1"/>
          <p:cNvSpPr txBox="1">
            <a:spLocks/>
          </p:cNvSpPr>
          <p:nvPr/>
        </p:nvSpPr>
        <p:spPr>
          <a:xfrm>
            <a:off x="197064" y="174031"/>
            <a:ext cx="8783163" cy="863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dirty="0">
                <a:latin typeface="Times New Roman" panose="02020603050405020304" pitchFamily="18" charset="0"/>
                <a:cs typeface="Times New Roman" panose="02020603050405020304" pitchFamily="18" charset="0"/>
              </a:rPr>
              <a:t>ПРАКТИЧЕСКАЯ ЧАСТЬ. ОПРЕДЕЛЕНИЕ КРАХМАЛА В МОЛОКЕ</a:t>
            </a:r>
          </a:p>
        </p:txBody>
      </p: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51" y="4462811"/>
            <a:ext cx="2429889" cy="190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11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7822" y="1716443"/>
            <a:ext cx="6408762" cy="4351338"/>
          </a:xfrm>
        </p:spPr>
        <p:txBody>
          <a:bodyPr>
            <a:normAutofit/>
          </a:bodyPr>
          <a:lstStyle/>
          <a:p>
            <a:pPr marL="0" indent="0">
              <a:buNone/>
            </a:pPr>
            <a:r>
              <a:rPr lang="ru-RU" sz="2400" dirty="0">
                <a:latin typeface="Times New Roman" panose="02020603050405020304" pitchFamily="18" charset="0"/>
                <a:cs typeface="Times New Roman" panose="02020603050405020304" pitchFamily="18" charset="0"/>
              </a:rPr>
              <a:t>Оформленная лабораторная работа должна содержать в себе следующие пункты:</a:t>
            </a:r>
          </a:p>
          <a:p>
            <a:r>
              <a:rPr lang="ru-RU" sz="2400" dirty="0">
                <a:latin typeface="Times New Roman" panose="02020603050405020304" pitchFamily="18" charset="0"/>
                <a:cs typeface="Times New Roman" panose="02020603050405020304" pitchFamily="18" charset="0"/>
              </a:rPr>
              <a:t>Цель работы;</a:t>
            </a:r>
          </a:p>
          <a:p>
            <a:r>
              <a:rPr lang="ru-RU" sz="2400" dirty="0">
                <a:latin typeface="Times New Roman" panose="02020603050405020304" pitchFamily="18" charset="0"/>
                <a:cs typeface="Times New Roman" panose="02020603050405020304" pitchFamily="18" charset="0"/>
              </a:rPr>
              <a:t>Теоретическая часть;</a:t>
            </a:r>
          </a:p>
          <a:p>
            <a:r>
              <a:rPr lang="ru-RU" sz="2400" dirty="0">
                <a:latin typeface="Times New Roman" panose="02020603050405020304" pitchFamily="18" charset="0"/>
                <a:cs typeface="Times New Roman" panose="02020603050405020304" pitchFamily="18" charset="0"/>
              </a:rPr>
              <a:t>Практическая часть, содержащая расчет результатов по кислотности молока и расчет сходимости; </a:t>
            </a:r>
          </a:p>
          <a:p>
            <a:r>
              <a:rPr lang="ru-RU" sz="2400" dirty="0">
                <a:latin typeface="Times New Roman" panose="02020603050405020304" pitchFamily="18" charset="0"/>
                <a:cs typeface="Times New Roman" panose="02020603050405020304" pitchFamily="18" charset="0"/>
              </a:rPr>
              <a:t>Выводы. Представить результат кислотности в виде (Х±</a:t>
            </a:r>
            <a:r>
              <a:rPr lang="el-GR" sz="2400" dirty="0">
                <a:latin typeface="Times New Roman" panose="02020603050405020304" pitchFamily="18" charset="0"/>
                <a:cs typeface="Times New Roman" panose="02020603050405020304" pitchFamily="18" charset="0"/>
              </a:rPr>
              <a:t>Δ</a:t>
            </a:r>
            <a:r>
              <a:rPr lang="ru-RU" sz="2400" dirty="0">
                <a:latin typeface="Times New Roman" panose="02020603050405020304" pitchFamily="18" charset="0"/>
                <a:cs typeface="Times New Roman" panose="02020603050405020304" pitchFamily="18" charset="0"/>
              </a:rPr>
              <a:t>).</a:t>
            </a:r>
          </a:p>
          <a:p>
            <a:endParaRPr lang="ru-RU" sz="2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C138F630-1B0B-4FB1-9E59-9B648EBC28A5}" type="slidenum">
              <a:rPr lang="ru-RU" smtClean="0"/>
              <a:t>16</a:t>
            </a:fld>
            <a:endParaRPr lang="ru-RU"/>
          </a:p>
        </p:txBody>
      </p:sp>
      <p:sp>
        <p:nvSpPr>
          <p:cNvPr id="5" name="Заголовок 1"/>
          <p:cNvSpPr>
            <a:spLocks noGrp="1"/>
          </p:cNvSpPr>
          <p:nvPr>
            <p:ph type="title"/>
          </p:nvPr>
        </p:nvSpPr>
        <p:spPr>
          <a:xfrm>
            <a:off x="371895" y="174031"/>
            <a:ext cx="8444553" cy="863174"/>
          </a:xfrm>
        </p:spPr>
        <p:txBody>
          <a:bodyPr>
            <a:normAutofit/>
          </a:bodyPr>
          <a:lstStyle/>
          <a:p>
            <a:r>
              <a:rPr lang="ru-RU" sz="2800" dirty="0">
                <a:latin typeface="Times New Roman" panose="02020603050405020304" pitchFamily="18" charset="0"/>
                <a:cs typeface="Times New Roman" panose="02020603050405020304" pitchFamily="18" charset="0"/>
              </a:rPr>
              <a:t>ПРАКТИЧЕСКАЯ ЧАСТЬ. ОФОРМЛЕНИЕ РЕЗУЛЬТАТОВ</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9474" y="949138"/>
            <a:ext cx="4112525" cy="532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95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C138F630-1B0B-4FB1-9E59-9B648EBC28A5}" type="slidenum">
              <a:rPr lang="ru-RU" smtClean="0"/>
              <a:t>17</a:t>
            </a:fld>
            <a:endParaRPr lang="ru-RU"/>
          </a:p>
        </p:txBody>
      </p:sp>
    </p:spTree>
    <p:extLst>
      <p:ext uri="{BB962C8B-B14F-4D97-AF65-F5344CB8AC3E}">
        <p14:creationId xmlns:p14="http://schemas.microsoft.com/office/powerpoint/2010/main" val="208774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C138F630-1B0B-4FB1-9E59-9B648EBC28A5}" type="slidenum">
              <a:rPr lang="ru-RU" smtClean="0"/>
              <a:t>2</a:t>
            </a:fld>
            <a:endParaRPr lang="ru-RU"/>
          </a:p>
        </p:txBody>
      </p:sp>
      <p:sp>
        <p:nvSpPr>
          <p:cNvPr id="4" name="Заголовок 1"/>
          <p:cNvSpPr>
            <a:spLocks noGrp="1"/>
          </p:cNvSpPr>
          <p:nvPr>
            <p:ph type="title"/>
          </p:nvPr>
        </p:nvSpPr>
        <p:spPr>
          <a:xfrm>
            <a:off x="349904" y="146760"/>
            <a:ext cx="7593094"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ТРЕБОВАНИЯ К ПИЩЕВОЙ ПРОДУКЦИИ</a:t>
            </a:r>
          </a:p>
        </p:txBody>
      </p:sp>
      <p:sp>
        <p:nvSpPr>
          <p:cNvPr id="5" name="TextBox 4"/>
          <p:cNvSpPr txBox="1"/>
          <p:nvPr/>
        </p:nvSpPr>
        <p:spPr>
          <a:xfrm>
            <a:off x="368489" y="1248176"/>
            <a:ext cx="6974006" cy="4524315"/>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1) Безопасность - продукция должна быть безопасной для здоровья человека, в ней не должно быть тяжелых металлов, ядовитых веществ, пестицидов, антибиотиков, ГМО, аллергенов, а также возбудителей инфекционных и паразитарных заболеваний;</a:t>
            </a:r>
          </a:p>
          <a:p>
            <a:pPr algn="just"/>
            <a:r>
              <a:rPr lang="ru-RU" dirty="0">
                <a:latin typeface="Times New Roman" panose="02020603050405020304" pitchFamily="18" charset="0"/>
                <a:cs typeface="Times New Roman" panose="02020603050405020304" pitchFamily="18" charset="0"/>
              </a:rPr>
              <a:t>2) Продукция должна быть качественной - должны соблюдаться требования, заявленные производителем. Например: содержание жира, белка, сахара, соли и т.д.;</a:t>
            </a:r>
          </a:p>
          <a:p>
            <a:pPr algn="just"/>
            <a:r>
              <a:rPr lang="ru-RU" dirty="0">
                <a:latin typeface="Times New Roman" panose="02020603050405020304" pitchFamily="18" charset="0"/>
                <a:cs typeface="Times New Roman" panose="02020603050405020304" pitchFamily="18" charset="0"/>
              </a:rPr>
              <a:t>3) Борьба с фальсификатом - для уменьшения стоимости продукта, производитель может заменять натуральные компоненты сырья на более дешевые, например, в молочную продукцию добавлять растительные масла;</a:t>
            </a:r>
          </a:p>
          <a:p>
            <a:pPr algn="just"/>
            <a:r>
              <a:rPr lang="ru-RU" dirty="0">
                <a:latin typeface="Times New Roman" panose="02020603050405020304" pitchFamily="18" charset="0"/>
                <a:cs typeface="Times New Roman" panose="02020603050405020304" pitchFamily="18" charset="0"/>
              </a:rPr>
              <a:t>4) Продукт должен быть вкусным и аппетитным. Для контроля этого требования проводится органолептическая оценка продукции, а также, контроль за наличием усилителей вкуса, содержанием соли и сахара, красителей и </a:t>
            </a:r>
            <a:r>
              <a:rPr lang="ru-RU" dirty="0" err="1">
                <a:latin typeface="Times New Roman" panose="02020603050405020304" pitchFamily="18" charset="0"/>
                <a:cs typeface="Times New Roman" panose="02020603050405020304" pitchFamily="18" charset="0"/>
              </a:rPr>
              <a:t>д.р</a:t>
            </a:r>
            <a:r>
              <a:rPr lang="ru-RU" dirty="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50146" y="5963233"/>
            <a:ext cx="4681182" cy="738664"/>
          </a:xfrm>
          <a:prstGeom prst="rect">
            <a:avLst/>
          </a:prstGeom>
          <a:noFill/>
        </p:spPr>
        <p:txBody>
          <a:bodyPr wrap="square" rtlCol="0">
            <a:spAutoFit/>
          </a:bodyPr>
          <a:lstStyle/>
          <a:p>
            <a:pPr lvl="0"/>
            <a:r>
              <a:rPr lang="ru-RU" sz="1400" dirty="0">
                <a:latin typeface="Times New Roman" panose="02020603050405020304" pitchFamily="18" charset="0"/>
                <a:cs typeface="Times New Roman" panose="02020603050405020304" pitchFamily="18" charset="0"/>
              </a:rPr>
              <a:t>ТР ТС 021/2011 Технический регламент Таможенного союза «О безопасности пищевой продукции»</a:t>
            </a:r>
          </a:p>
          <a:p>
            <a:endParaRPr lang="ru-RU" sz="1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328" y="915869"/>
            <a:ext cx="4354687" cy="522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1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133" y="1465377"/>
            <a:ext cx="6169837" cy="1477328"/>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Молоко — один из самых полезных продуктов. Оно содержит все питательные вещества, необходимые для человеческого организма и по своей ценности превосходит многие другие продукты. В состав молока входят жиры, белки, минеральные соли и витамины. </a:t>
            </a:r>
          </a:p>
        </p:txBody>
      </p:sp>
      <p:sp>
        <p:nvSpPr>
          <p:cNvPr id="6" name="TextBox 5"/>
          <p:cNvSpPr txBox="1"/>
          <p:nvPr/>
        </p:nvSpPr>
        <p:spPr>
          <a:xfrm>
            <a:off x="6728345" y="4507601"/>
            <a:ext cx="5240741" cy="1754326"/>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Молоко — один из ценнейших продуктов питания. По своей ценности молоко превосходит многие другие продукты. Всего двух стаканов молока в день достаточно, чтобы на 30% обеспечить потребность взрослого человека в белке, на 50% в калии и на 75% в кальции и фосфоре.</a:t>
            </a:r>
          </a:p>
        </p:txBody>
      </p:sp>
      <p:sp>
        <p:nvSpPr>
          <p:cNvPr id="5" name="Номер слайда 4"/>
          <p:cNvSpPr>
            <a:spLocks noGrp="1"/>
          </p:cNvSpPr>
          <p:nvPr>
            <p:ph type="sldNum" sz="quarter" idx="12"/>
          </p:nvPr>
        </p:nvSpPr>
        <p:spPr/>
        <p:txBody>
          <a:bodyPr/>
          <a:lstStyle/>
          <a:p>
            <a:fld id="{C138F630-1B0B-4FB1-9E59-9B648EBC28A5}" type="slidenum">
              <a:rPr lang="ru-RU" smtClean="0"/>
              <a:t>3</a:t>
            </a:fld>
            <a:endParaRPr lang="ru-RU" dirty="0"/>
          </a:p>
        </p:txBody>
      </p:sp>
      <p:sp>
        <p:nvSpPr>
          <p:cNvPr id="7" name="Заголовок 1"/>
          <p:cNvSpPr>
            <a:spLocks noGrp="1"/>
          </p:cNvSpPr>
          <p:nvPr>
            <p:ph type="title"/>
          </p:nvPr>
        </p:nvSpPr>
        <p:spPr>
          <a:xfrm>
            <a:off x="183108" y="133111"/>
            <a:ext cx="10515600" cy="849526"/>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ВВОДНОЕ СЛОВО</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6687" y="879396"/>
            <a:ext cx="4639446" cy="345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15" y="2986187"/>
            <a:ext cx="5384566" cy="342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072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32514" y="5175403"/>
            <a:ext cx="4354684" cy="1200329"/>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В составе молока и молочных продуктов могут оказаться примеси, не заявленные производителем и не предусмотренные стандартом.</a:t>
            </a:r>
          </a:p>
        </p:txBody>
      </p:sp>
      <p:sp>
        <p:nvSpPr>
          <p:cNvPr id="4" name="Прямоугольник 3"/>
          <p:cNvSpPr/>
          <p:nvPr/>
        </p:nvSpPr>
        <p:spPr>
          <a:xfrm>
            <a:off x="263853" y="1122517"/>
            <a:ext cx="6096000" cy="2585323"/>
          </a:xfrm>
          <a:prstGeom prst="rect">
            <a:avLst/>
          </a:prstGeom>
        </p:spPr>
        <p:txBody>
          <a:bodyPr>
            <a:spAutoFit/>
          </a:bodyPr>
          <a:lstStyle/>
          <a:p>
            <a:pPr algn="just"/>
            <a:r>
              <a:rPr lang="ru-RU" dirty="0">
                <a:latin typeface="Times New Roman" panose="02020603050405020304" pitchFamily="18" charset="0"/>
                <a:cs typeface="Times New Roman" panose="02020603050405020304" pitchFamily="18" charset="0"/>
              </a:rPr>
              <a:t>На рынке молока и молочных продуктов находятся сотни и тысячи небольших хозяйств и частных фермеров, и у некоторых из них возникает соблазн увеличить объемы молока и молочной продукции, а, следовательно, и прибыли путем фальсификаций. Фальсификацией можно назвать намеренное изменение состава молока или молочного продукта, без указания информации об этом изменении на этикетке, в названии или описании продукта. Проще говоря – это намеренный обман потребителя.</a:t>
            </a:r>
          </a:p>
        </p:txBody>
      </p:sp>
      <p:sp>
        <p:nvSpPr>
          <p:cNvPr id="5" name="Номер слайда 4"/>
          <p:cNvSpPr>
            <a:spLocks noGrp="1"/>
          </p:cNvSpPr>
          <p:nvPr>
            <p:ph type="sldNum" sz="quarter" idx="12"/>
          </p:nvPr>
        </p:nvSpPr>
        <p:spPr/>
        <p:txBody>
          <a:bodyPr/>
          <a:lstStyle/>
          <a:p>
            <a:fld id="{C138F630-1B0B-4FB1-9E59-9B648EBC28A5}" type="slidenum">
              <a:rPr lang="ru-RU" b="1" smtClean="0"/>
              <a:t>4</a:t>
            </a:fld>
            <a:endParaRPr lang="ru-RU" b="1" dirty="0"/>
          </a:p>
        </p:txBody>
      </p:sp>
      <p:sp>
        <p:nvSpPr>
          <p:cNvPr id="6" name="Заголовок 1"/>
          <p:cNvSpPr>
            <a:spLocks noGrp="1"/>
          </p:cNvSpPr>
          <p:nvPr>
            <p:ph type="title"/>
          </p:nvPr>
        </p:nvSpPr>
        <p:spPr>
          <a:xfrm>
            <a:off x="60264" y="92166"/>
            <a:ext cx="10515600" cy="945060"/>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ФАЛЬСИФИКАЦИЯ МОЛОКА</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687" y="919412"/>
            <a:ext cx="5547120" cy="369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54" y="3761587"/>
            <a:ext cx="4003106" cy="266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758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882" y="921645"/>
            <a:ext cx="5785627" cy="247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2159" y="1310010"/>
            <a:ext cx="6404301" cy="1477328"/>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Сегодня на рынке молока и молочных продуктов, пользующихся стабильным спросом, находятся сотни его наименований, и многие из них активно рекламируются, поэтому соблазн подделать или увеличить объемы молока и молочной продукции путем добавления, например, крахмала. </a:t>
            </a:r>
          </a:p>
        </p:txBody>
      </p:sp>
      <p:sp>
        <p:nvSpPr>
          <p:cNvPr id="2" name="TextBox 1"/>
          <p:cNvSpPr txBox="1"/>
          <p:nvPr/>
        </p:nvSpPr>
        <p:spPr>
          <a:xfrm>
            <a:off x="6905767" y="4448154"/>
            <a:ext cx="5022376" cy="1754326"/>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Крахмал представляет собой природный полимер. В целом крахмал – это белое твердое вещество без запаха и вкуса, малорастворимое в холодной воде. Характерной качественной реакцией на крахмал является его реакция с йодом.</a:t>
            </a:r>
          </a:p>
        </p:txBody>
      </p:sp>
      <p:sp>
        <p:nvSpPr>
          <p:cNvPr id="3" name="Номер слайда 2"/>
          <p:cNvSpPr>
            <a:spLocks noGrp="1"/>
          </p:cNvSpPr>
          <p:nvPr>
            <p:ph type="sldNum" sz="quarter" idx="12"/>
          </p:nvPr>
        </p:nvSpPr>
        <p:spPr/>
        <p:txBody>
          <a:bodyPr/>
          <a:lstStyle/>
          <a:p>
            <a:fld id="{C138F630-1B0B-4FB1-9E59-9B648EBC28A5}" type="slidenum">
              <a:rPr lang="ru-RU" smtClean="0"/>
              <a:t>5</a:t>
            </a:fld>
            <a:endParaRPr lang="ru-RU"/>
          </a:p>
        </p:txBody>
      </p:sp>
      <p:sp>
        <p:nvSpPr>
          <p:cNvPr id="6" name="Заголовок 1"/>
          <p:cNvSpPr>
            <a:spLocks noGrp="1"/>
          </p:cNvSpPr>
          <p:nvPr>
            <p:ph type="title"/>
          </p:nvPr>
        </p:nvSpPr>
        <p:spPr>
          <a:xfrm>
            <a:off x="242159" y="119462"/>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КРАХМАЛ В МОЛОКЕ</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59" y="3139540"/>
            <a:ext cx="6482687" cy="328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151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95"/>
            <a:ext cx="7675977" cy="325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01301" y="4711845"/>
            <a:ext cx="4899546" cy="1477328"/>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Подмешанное молоко синеет от примеси нескольких капель настойки йода, в то время как чистое молоко от подобной реакции желтеет. С помощью йода можно открыть самые незначительные количества крахмала. </a:t>
            </a:r>
          </a:p>
        </p:txBody>
      </p:sp>
      <p:sp>
        <p:nvSpPr>
          <p:cNvPr id="4" name="TextBox 3"/>
          <p:cNvSpPr txBox="1"/>
          <p:nvPr/>
        </p:nvSpPr>
        <p:spPr>
          <a:xfrm>
            <a:off x="54591" y="1253669"/>
            <a:ext cx="7301552" cy="2031325"/>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Крахмал в молочные продукты производители добавляют для того, чтобы добиться нужной консистенции своей продукции. Таким образом молочная продукция становится более густой, продукт воспринимается потребителями как более натуральный. Опасности для здоровья такая фальсификация не представляет. Однако, питательная ценность и польза таких продуктов отличается от тех, что изготовлены без применения крахмала.</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0167" y="1253668"/>
            <a:ext cx="3780431" cy="332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fld id="{C138F630-1B0B-4FB1-9E59-9B648EBC28A5}" type="slidenum">
              <a:rPr lang="ru-RU" smtClean="0"/>
              <a:t>6</a:t>
            </a:fld>
            <a:endParaRPr lang="ru-RU"/>
          </a:p>
        </p:txBody>
      </p:sp>
      <p:sp>
        <p:nvSpPr>
          <p:cNvPr id="7" name="Заголовок 1"/>
          <p:cNvSpPr>
            <a:spLocks noGrp="1"/>
          </p:cNvSpPr>
          <p:nvPr>
            <p:ph type="title"/>
          </p:nvPr>
        </p:nvSpPr>
        <p:spPr>
          <a:xfrm>
            <a:off x="172478" y="105815"/>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КРАХМАЛ В МОЛОКЕ</a:t>
            </a:r>
          </a:p>
        </p:txBody>
      </p:sp>
    </p:spTree>
    <p:extLst>
      <p:ext uri="{BB962C8B-B14F-4D97-AF65-F5344CB8AC3E}">
        <p14:creationId xmlns:p14="http://schemas.microsoft.com/office/powerpoint/2010/main" val="111045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9894" y="1352153"/>
            <a:ext cx="6113585" cy="858960"/>
          </a:xfrm>
        </p:spPr>
        <p:txBody>
          <a:bodyPr>
            <a:noAutofit/>
          </a:bodyPr>
          <a:lstStyle/>
          <a:p>
            <a:pPr marL="0" indent="0" algn="just">
              <a:buNone/>
            </a:pPr>
            <a:r>
              <a:rPr lang="ru-RU" sz="1800" dirty="0">
                <a:latin typeface="Times New Roman" panose="02020603050405020304" pitchFamily="18" charset="0"/>
                <a:cs typeface="Times New Roman" panose="02020603050405020304" pitchFamily="18" charset="0"/>
              </a:rPr>
              <a:t>Кислотность – это один из ключевых показателей молока, на основании которого можно судить о свежести молока. Чем ниже кислотность, тем свежее молоко</a:t>
            </a:r>
            <a:r>
              <a:rPr lang="ru-RU" sz="180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a:p>
            <a:pPr marL="0" indent="0" algn="just">
              <a:buNone/>
            </a:pPr>
            <a:r>
              <a:rPr lang="ru-RU" sz="1800" dirty="0">
                <a:latin typeface="Times New Roman" panose="02020603050405020304" pitchFamily="18" charset="0"/>
                <a:cs typeface="Times New Roman" panose="02020603050405020304" pitchFamily="18" charset="0"/>
              </a:rPr>
              <a:t>	</a:t>
            </a:r>
          </a:p>
        </p:txBody>
      </p:sp>
      <p:sp>
        <p:nvSpPr>
          <p:cNvPr id="4" name="TextBox 3"/>
          <p:cNvSpPr txBox="1"/>
          <p:nvPr/>
        </p:nvSpPr>
        <p:spPr>
          <a:xfrm>
            <a:off x="6107723" y="6179235"/>
            <a:ext cx="45719" cy="369332"/>
          </a:xfrm>
          <a:prstGeom prst="rect">
            <a:avLst/>
          </a:prstGeom>
          <a:noFill/>
        </p:spPr>
        <p:txBody>
          <a:bodyPr wrap="square" rtlCol="0">
            <a:spAutoFit/>
          </a:bodyPr>
          <a:lstStyle/>
          <a:p>
            <a:endParaRPr lang="ru-RU" dirty="0"/>
          </a:p>
        </p:txBody>
      </p:sp>
      <p:sp>
        <p:nvSpPr>
          <p:cNvPr id="5" name="TextBox 4"/>
          <p:cNvSpPr txBox="1"/>
          <p:nvPr/>
        </p:nvSpPr>
        <p:spPr>
          <a:xfrm>
            <a:off x="6203259" y="4695501"/>
            <a:ext cx="5693567" cy="1754326"/>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Кислотность не остается на одном уровне, она нарастает в результате жизнедеятельности бактерий, содержащихся в молоке (например, при хранении молока). Это происходит в результате переработки бактериями молочного сахара в молочную кислоту.</a:t>
            </a:r>
          </a:p>
          <a:p>
            <a:pPr algn="just"/>
            <a:endParaRPr lang="ru-RU" dirty="0"/>
          </a:p>
        </p:txBody>
      </p:sp>
      <p:sp>
        <p:nvSpPr>
          <p:cNvPr id="6" name="Номер слайда 5"/>
          <p:cNvSpPr>
            <a:spLocks noGrp="1"/>
          </p:cNvSpPr>
          <p:nvPr>
            <p:ph type="sldNum" sz="quarter" idx="12"/>
          </p:nvPr>
        </p:nvSpPr>
        <p:spPr/>
        <p:txBody>
          <a:bodyPr/>
          <a:lstStyle/>
          <a:p>
            <a:fld id="{C138F630-1B0B-4FB1-9E59-9B648EBC28A5}" type="slidenum">
              <a:rPr lang="ru-RU" smtClean="0"/>
              <a:t>7</a:t>
            </a:fld>
            <a:endParaRPr lang="ru-RU"/>
          </a:p>
        </p:txBody>
      </p:sp>
      <p:sp>
        <p:nvSpPr>
          <p:cNvPr id="7" name="Заголовок 1"/>
          <p:cNvSpPr>
            <a:spLocks noGrp="1"/>
          </p:cNvSpPr>
          <p:nvPr>
            <p:ph type="title"/>
          </p:nvPr>
        </p:nvSpPr>
        <p:spPr>
          <a:xfrm>
            <a:off x="117891" y="146761"/>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КИСЛОТНОСТЬ МОЛОКА</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862" y="1157619"/>
            <a:ext cx="5062134" cy="337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95" y="2396521"/>
            <a:ext cx="5695428" cy="378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00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96585" y="5023429"/>
            <a:ext cx="5227092" cy="92333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Согласно ГОСТ 31450-2013 молоко питьевое кислотность должно удовлетворять норме не более 21˚Т (градуса Тернера). </a:t>
            </a:r>
          </a:p>
        </p:txBody>
      </p:sp>
      <p:sp>
        <p:nvSpPr>
          <p:cNvPr id="5" name="TextBox 4"/>
          <p:cNvSpPr txBox="1"/>
          <p:nvPr/>
        </p:nvSpPr>
        <p:spPr>
          <a:xfrm>
            <a:off x="113207" y="1338565"/>
            <a:ext cx="6383128" cy="64633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Кислотность в молоке будем определять по ГОСТ Р 54669-2011 визуальным титрованием.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4448" y="1338565"/>
            <a:ext cx="5609229" cy="315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92" y="2387153"/>
            <a:ext cx="5846063" cy="414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p:txBody>
          <a:bodyPr/>
          <a:lstStyle/>
          <a:p>
            <a:fld id="{C138F630-1B0B-4FB1-9E59-9B648EBC28A5}" type="slidenum">
              <a:rPr lang="ru-RU" smtClean="0"/>
              <a:t>8</a:t>
            </a:fld>
            <a:endParaRPr lang="ru-RU"/>
          </a:p>
        </p:txBody>
      </p:sp>
      <p:sp>
        <p:nvSpPr>
          <p:cNvPr id="8" name="Заголовок 1"/>
          <p:cNvSpPr>
            <a:spLocks noGrp="1"/>
          </p:cNvSpPr>
          <p:nvPr>
            <p:ph type="title"/>
          </p:nvPr>
        </p:nvSpPr>
        <p:spPr>
          <a:xfrm>
            <a:off x="195093" y="160410"/>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КИСЛОТНОСТЬ МОЛОКА</a:t>
            </a:r>
          </a:p>
        </p:txBody>
      </p:sp>
    </p:spTree>
    <p:extLst>
      <p:ext uri="{BB962C8B-B14F-4D97-AF65-F5344CB8AC3E}">
        <p14:creationId xmlns:p14="http://schemas.microsoft.com/office/powerpoint/2010/main" val="289752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5" y="368490"/>
            <a:ext cx="3138956" cy="2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4876" y="841592"/>
            <a:ext cx="1951633" cy="19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C138F630-1B0B-4FB1-9E59-9B648EBC28A5}" type="slidenum">
              <a:rPr lang="ru-RU" smtClean="0"/>
              <a:t>9</a:t>
            </a:fld>
            <a:endParaRPr lang="ru-RU"/>
          </a:p>
        </p:txBody>
      </p:sp>
      <p:sp>
        <p:nvSpPr>
          <p:cNvPr id="5" name="Заголовок 1"/>
          <p:cNvSpPr>
            <a:spLocks noGrp="1"/>
          </p:cNvSpPr>
          <p:nvPr>
            <p:ph type="title"/>
          </p:nvPr>
        </p:nvSpPr>
        <p:spPr>
          <a:xfrm>
            <a:off x="211639" y="133100"/>
            <a:ext cx="10515600" cy="863174"/>
          </a:xfrm>
        </p:spPr>
        <p:txBody>
          <a:bodyPr>
            <a:normAutofit/>
          </a:bodyPr>
          <a:lstStyle/>
          <a:p>
            <a:r>
              <a:rPr lang="ru-RU" sz="2800" dirty="0">
                <a:latin typeface="Times New Roman" panose="02020603050405020304" pitchFamily="18" charset="0"/>
                <a:cs typeface="Times New Roman" panose="02020603050405020304" pitchFamily="18" charset="0"/>
              </a:rPr>
              <a:t>ТЕОРЕТИЧЕСКАЯ ЧАСТЬ. МЕТОДЫ АНАЛИЗА</a:t>
            </a:r>
          </a:p>
        </p:txBody>
      </p:sp>
      <p:sp>
        <p:nvSpPr>
          <p:cNvPr id="7" name="Прямоугольник 6"/>
          <p:cNvSpPr/>
          <p:nvPr/>
        </p:nvSpPr>
        <p:spPr>
          <a:xfrm>
            <a:off x="5227095" y="996274"/>
            <a:ext cx="1869743" cy="91440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Методы анализа</a:t>
            </a:r>
          </a:p>
        </p:txBody>
      </p:sp>
      <p:cxnSp>
        <p:nvCxnSpPr>
          <p:cNvPr id="9" name="Прямая со стрелкой 8"/>
          <p:cNvCxnSpPr>
            <a:stCxn id="7" idx="2"/>
            <a:endCxn id="12" idx="7"/>
          </p:cNvCxnSpPr>
          <p:nvPr/>
        </p:nvCxnSpPr>
        <p:spPr>
          <a:xfrm flipH="1">
            <a:off x="4048740" y="1910674"/>
            <a:ext cx="2113227" cy="5586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7" idx="2"/>
            <a:endCxn id="13" idx="1"/>
          </p:cNvCxnSpPr>
          <p:nvPr/>
        </p:nvCxnSpPr>
        <p:spPr>
          <a:xfrm>
            <a:off x="6161967" y="1910674"/>
            <a:ext cx="2072366" cy="5586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Овал 11"/>
          <p:cNvSpPr/>
          <p:nvPr/>
        </p:nvSpPr>
        <p:spPr>
          <a:xfrm>
            <a:off x="1555834" y="2347406"/>
            <a:ext cx="2920621" cy="832513"/>
          </a:xfrm>
          <a:prstGeom prst="ellipse">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Качественный </a:t>
            </a:r>
          </a:p>
        </p:txBody>
      </p:sp>
      <p:sp>
        <p:nvSpPr>
          <p:cNvPr id="13" name="Овал 12"/>
          <p:cNvSpPr/>
          <p:nvPr/>
        </p:nvSpPr>
        <p:spPr>
          <a:xfrm>
            <a:off x="7806618" y="2347406"/>
            <a:ext cx="2920621" cy="832513"/>
          </a:xfrm>
          <a:prstGeom prst="ellipse">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Количественный</a:t>
            </a:r>
          </a:p>
        </p:txBody>
      </p:sp>
      <p:sp>
        <p:nvSpPr>
          <p:cNvPr id="14" name="Прямоугольник 13"/>
          <p:cNvSpPr/>
          <p:nvPr/>
        </p:nvSpPr>
        <p:spPr>
          <a:xfrm>
            <a:off x="354832" y="3521113"/>
            <a:ext cx="5322627" cy="1774208"/>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700" dirty="0">
                <a:solidFill>
                  <a:schemeClr val="tx1"/>
                </a:solidFill>
                <a:latin typeface="Times New Roman" panose="02020603050405020304" pitchFamily="18" charset="0"/>
                <a:cs typeface="Times New Roman" panose="02020603050405020304" pitchFamily="18" charset="0"/>
              </a:rPr>
              <a:t>изучает качественный состав анализируемых веществ, т.е. отвечает на вопрос о том, из каких химических элементов, ионов, атомов, молекул, функциональных групп они состоят, а также решает задачи идентификации веществ, устанавливая их аналогию со стандартными образцами.</a:t>
            </a:r>
          </a:p>
          <a:p>
            <a:pPr algn="ctr"/>
            <a:endParaRPr lang="ru-RU" sz="1700" dirty="0">
              <a:solidFill>
                <a:schemeClr val="tx1"/>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6605616" y="3521114"/>
            <a:ext cx="5322627" cy="1774208"/>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700" dirty="0">
                <a:solidFill>
                  <a:schemeClr val="tx1"/>
                </a:solidFill>
                <a:latin typeface="Times New Roman" panose="02020603050405020304" pitchFamily="18" charset="0"/>
                <a:cs typeface="Times New Roman" panose="02020603050405020304" pitchFamily="18" charset="0"/>
              </a:rPr>
              <a:t>устанавливает количество или концентрацию</a:t>
            </a:r>
          </a:p>
          <a:p>
            <a:pPr algn="ctr"/>
            <a:r>
              <a:rPr lang="ru-RU" sz="1700" dirty="0">
                <a:solidFill>
                  <a:schemeClr val="tx1"/>
                </a:solidFill>
                <a:latin typeface="Times New Roman" panose="02020603050405020304" pitchFamily="18" charset="0"/>
                <a:cs typeface="Times New Roman" panose="02020603050405020304" pitchFamily="18" charset="0"/>
              </a:rPr>
              <a:t>химических элементов, ионов, атомов, атомных групп, молекул анализируемых веществ. Количественный анализ проводят для оценки качества веществ и материалов, которое зависит от их состава, от присутствия примесей.</a:t>
            </a:r>
          </a:p>
          <a:p>
            <a:pPr algn="ctr"/>
            <a:endParaRPr lang="ru-RU" sz="1700" dirty="0">
              <a:solidFill>
                <a:schemeClr val="tx1"/>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354832" y="5718409"/>
            <a:ext cx="5322627" cy="559562"/>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Примером может послужить определение крахмала в молоке</a:t>
            </a:r>
          </a:p>
        </p:txBody>
      </p:sp>
      <p:sp>
        <p:nvSpPr>
          <p:cNvPr id="18" name="Прямоугольник 17"/>
          <p:cNvSpPr/>
          <p:nvPr/>
        </p:nvSpPr>
        <p:spPr>
          <a:xfrm>
            <a:off x="6605617" y="5718409"/>
            <a:ext cx="5322626" cy="559561"/>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Примером может послужить определение кислотности молока титрованием</a:t>
            </a:r>
          </a:p>
        </p:txBody>
      </p:sp>
      <p:cxnSp>
        <p:nvCxnSpPr>
          <p:cNvPr id="25" name="Прямая со стрелкой 24"/>
          <p:cNvCxnSpPr>
            <a:stCxn id="12" idx="4"/>
            <a:endCxn id="14" idx="0"/>
          </p:cNvCxnSpPr>
          <p:nvPr/>
        </p:nvCxnSpPr>
        <p:spPr>
          <a:xfrm>
            <a:off x="3016145" y="3179919"/>
            <a:ext cx="1" cy="341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13" idx="4"/>
            <a:endCxn id="15" idx="0"/>
          </p:cNvCxnSpPr>
          <p:nvPr/>
        </p:nvCxnSpPr>
        <p:spPr>
          <a:xfrm>
            <a:off x="9266929" y="3179919"/>
            <a:ext cx="1" cy="3411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14" idx="2"/>
            <a:endCxn id="16" idx="0"/>
          </p:cNvCxnSpPr>
          <p:nvPr/>
        </p:nvCxnSpPr>
        <p:spPr>
          <a:xfrm>
            <a:off x="3016146" y="5295321"/>
            <a:ext cx="0" cy="423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a:stCxn id="15" idx="2"/>
            <a:endCxn id="18" idx="0"/>
          </p:cNvCxnSpPr>
          <p:nvPr/>
        </p:nvCxnSpPr>
        <p:spPr>
          <a:xfrm>
            <a:off x="9266930" y="5295322"/>
            <a:ext cx="0" cy="423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358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TotalTime>
  <Words>1057</Words>
  <Application>Microsoft Office PowerPoint</Application>
  <PresentationFormat>Широкоэкранный</PresentationFormat>
  <Paragraphs>83</Paragraphs>
  <Slides>17</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17</vt:i4>
      </vt:variant>
    </vt:vector>
  </HeadingPairs>
  <TitlesOfParts>
    <vt:vector size="22" baseType="lpstr">
      <vt:lpstr>Arial</vt:lpstr>
      <vt:lpstr>Calibri</vt:lpstr>
      <vt:lpstr>Calibri Light</vt:lpstr>
      <vt:lpstr>Times New Roman</vt:lpstr>
      <vt:lpstr>Тема Office</vt:lpstr>
      <vt:lpstr>ТЕОРЕТИЧЕСКАЯ ЧАСТЬ. ВВОДНОЕ СЛОВО</vt:lpstr>
      <vt:lpstr>ТЕОРЕТИЧЕСКАЯ ЧАСТЬ. ТРЕБОВАНИЯ К ПИЩЕВОЙ ПРОДУКЦИИ</vt:lpstr>
      <vt:lpstr>ТЕОРЕТИЧЕСКАЯ ЧАСТЬ. ВВОДНОЕ СЛОВО</vt:lpstr>
      <vt:lpstr>ТЕОРЕТИЧЕСКАЯ ЧАСТЬ. ФАЛЬСИФИКАЦИЯ МОЛОКА</vt:lpstr>
      <vt:lpstr>ТЕОРЕТИЧЕСКАЯ ЧАСТЬ. КРАХМАЛ В МОЛОКЕ</vt:lpstr>
      <vt:lpstr>ТЕОРЕТИЧЕСКАЯ ЧАСТЬ. КРАХМАЛ В МОЛОКЕ</vt:lpstr>
      <vt:lpstr>ТЕОРЕТИЧЕСКАЯ ЧАСТЬ. КИСЛОТНОСТЬ МОЛОКА</vt:lpstr>
      <vt:lpstr>ТЕОРЕТИЧЕСКАЯ ЧАСТЬ. КИСЛОТНОСТЬ МОЛОКА</vt:lpstr>
      <vt:lpstr>ТЕОРЕТИЧЕСКАЯ ЧАСТЬ. МЕТОДЫ АНАЛИЗА</vt:lpstr>
      <vt:lpstr>ТЕОРЕТИЧЕСКАЯ ЧАСТЬ. ТИТРОВАНИЕ</vt:lpstr>
      <vt:lpstr>ПРАКТИЧЕСКАЯ ЧАСТЬ. ЦЕЛЬ РАБОТЫ</vt:lpstr>
      <vt:lpstr>ПРАКТИЧЕСКАЯ ЧАСТЬ. ОПРЕДЕЛЕНИЕ КИСЛОТНОСТИ</vt:lpstr>
      <vt:lpstr>ПРАКТИЧЕСКАЯ ЧАСТЬ. ОПРЕДЕЛЕНИЕ КИСЛОТНОСТИ </vt:lpstr>
      <vt:lpstr>ПРАКТИЧЕСКАЯ ЧАСТЬ. ОПРЕДЕЛЕНИЕ КИСЛОТНОСТИ </vt:lpstr>
      <vt:lpstr>Презентация PowerPoint</vt:lpstr>
      <vt:lpstr>ПРАКТИЧЕСКАЯ ЧАСТЬ. ОФОРМЛЕНИЕ РЕЗУЛЬТАТОВ</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Крылов Семён Александрович</dc:creator>
  <cp:lastModifiedBy>Учетная запись Майкрософт</cp:lastModifiedBy>
  <cp:revision>56</cp:revision>
  <dcterms:created xsi:type="dcterms:W3CDTF">2021-11-10T08:42:14Z</dcterms:created>
  <dcterms:modified xsi:type="dcterms:W3CDTF">2026-04-26T17:45:26Z</dcterms:modified>
</cp:coreProperties>
</file>